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68" r:id="rId2"/>
    <p:sldId id="304" r:id="rId3"/>
    <p:sldId id="305" r:id="rId4"/>
    <p:sldId id="325" r:id="rId5"/>
    <p:sldId id="312" r:id="rId6"/>
    <p:sldId id="306" r:id="rId7"/>
    <p:sldId id="326" r:id="rId8"/>
    <p:sldId id="311" r:id="rId9"/>
    <p:sldId id="323" r:id="rId10"/>
    <p:sldId id="397" r:id="rId11"/>
    <p:sldId id="403" r:id="rId12"/>
    <p:sldId id="401" r:id="rId13"/>
    <p:sldId id="402" r:id="rId14"/>
    <p:sldId id="398" r:id="rId15"/>
    <p:sldId id="404" r:id="rId16"/>
    <p:sldId id="399" r:id="rId17"/>
    <p:sldId id="405" r:id="rId18"/>
    <p:sldId id="400" r:id="rId19"/>
    <p:sldId id="349" r:id="rId20"/>
    <p:sldId id="365" r:id="rId21"/>
    <p:sldId id="389" r:id="rId22"/>
    <p:sldId id="390" r:id="rId23"/>
    <p:sldId id="391" r:id="rId24"/>
    <p:sldId id="392" r:id="rId25"/>
    <p:sldId id="393" r:id="rId26"/>
    <p:sldId id="394" r:id="rId27"/>
    <p:sldId id="395" r:id="rId28"/>
    <p:sldId id="396" r:id="rId29"/>
    <p:sldId id="367" r:id="rId30"/>
    <p:sldId id="387" r:id="rId31"/>
    <p:sldId id="388" r:id="rId32"/>
    <p:sldId id="386" r:id="rId33"/>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1pPr>
    <a:lvl2pPr marL="4572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2pPr>
    <a:lvl3pPr marL="9144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3pPr>
    <a:lvl4pPr marL="13716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4pPr>
    <a:lvl5pPr marL="18288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9900"/>
    <a:srgbClr val="0099FF"/>
    <a:srgbClr val="DDDDDD"/>
    <a:srgbClr val="C0C0C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20" autoAdjust="0"/>
    <p:restoredTop sz="89624" autoAdjust="0"/>
  </p:normalViewPr>
  <p:slideViewPr>
    <p:cSldViewPr>
      <p:cViewPr varScale="1">
        <p:scale>
          <a:sx n="73" d="100"/>
          <a:sy n="73" d="100"/>
        </p:scale>
        <p:origin x="-221"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A89E67-E52F-4A87-B180-58D1E2F06868}" type="slidenum">
              <a:rPr lang="en-US"/>
              <a:pPr>
                <a:defRPr/>
              </a:pPr>
              <a:t>‹#›</a:t>
            </a:fld>
            <a:endParaRPr lang="en-US"/>
          </a:p>
        </p:txBody>
      </p:sp>
    </p:spTree>
    <p:extLst>
      <p:ext uri="{BB962C8B-B14F-4D97-AF65-F5344CB8AC3E}">
        <p14:creationId xmlns:p14="http://schemas.microsoft.com/office/powerpoint/2010/main" val="1107719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DBC4AFF-5803-46BF-824E-7F03FEA56524}" type="slidenum">
              <a:rPr lang="en-US" smtClean="0"/>
              <a:pPr/>
              <a:t>1</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10</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11</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12</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13</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14</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15</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16</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17</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18</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b="1"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D8C8FB69-184B-4BF0-A407-23857F1093DC}"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F31D535-3055-466E-8B26-23BC74EC5AFE}" type="slidenum">
              <a:rPr lang="en-US" smtClean="0"/>
              <a:pPr/>
              <a:t>2</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b="1" smtClean="0"/>
              <a:t>“Safeguarding” means measures aimed at ensuring the viability of the intangible cultural heritage, including the identification, documentation, research, preservation, protection, promotion, enhancement, transmission, particularly through formal and non-formal education, as well as the revitalization of the various aspects of such heritage.</a:t>
            </a:r>
            <a:r>
              <a:rPr lang="en-US"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BC754E3D-D6DA-4660-A191-26A038E900B9}"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D8C8FB69-184B-4BF0-A407-23857F1093D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BC754E3D-D6DA-4660-A191-26A038E900B9}"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D8C8FB69-184B-4BF0-A407-23857F1093DC}"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BC754E3D-D6DA-4660-A191-26A038E900B9}"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D8C8FB69-184B-4BF0-A407-23857F1093D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BC754E3D-D6DA-4660-A191-26A038E900B9}"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D8C8FB69-184B-4BF0-A407-23857F1093DC}"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BC754E3D-D6DA-4660-A191-26A038E900B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smtClean="0"/>
          </a:p>
        </p:txBody>
      </p:sp>
      <p:sp>
        <p:nvSpPr>
          <p:cNvPr id="143364" name="Slide Number Placeholder 3"/>
          <p:cNvSpPr>
            <a:spLocks noGrp="1"/>
          </p:cNvSpPr>
          <p:nvPr>
            <p:ph type="sldNum" sz="quarter" idx="5"/>
          </p:nvPr>
        </p:nvSpPr>
        <p:spPr>
          <a:noFill/>
        </p:spPr>
        <p:txBody>
          <a:bodyPr/>
          <a:lstStyle/>
          <a:p>
            <a:fld id="{50C0D424-737E-41BD-8DA0-B85EA33D48A4}"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4C80AD3-FAE6-4BBD-B08F-51768EBED575}" type="slidenum">
              <a:rPr lang="en-US" smtClean="0"/>
              <a:pPr/>
              <a:t>3</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r>
              <a:rPr lang="en-US" b="1" smtClean="0"/>
              <a:t>Each State Party shall […] take the necessary measures to ensure the safeguarding of the intangible cultural heritage present in its territory […]</a:t>
            </a:r>
          </a:p>
          <a:p>
            <a:endParaRPr lang="en-US" b="1" smtClean="0"/>
          </a:p>
          <a:p>
            <a:r>
              <a:rPr lang="en-US" b="1" smtClean="0"/>
              <a:t>	[including…]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endParaRPr lang="en-US" smtClean="0"/>
          </a:p>
        </p:txBody>
      </p:sp>
      <p:sp>
        <p:nvSpPr>
          <p:cNvPr id="144388" name="Slide Number Placeholder 3"/>
          <p:cNvSpPr>
            <a:spLocks noGrp="1"/>
          </p:cNvSpPr>
          <p:nvPr>
            <p:ph type="sldNum" sz="quarter" idx="5"/>
          </p:nvPr>
        </p:nvSpPr>
        <p:spPr>
          <a:noFill/>
        </p:spPr>
        <p:txBody>
          <a:bodyPr/>
          <a:lstStyle/>
          <a:p>
            <a:fld id="{3B14D848-6DBD-4538-97BF-2116C5FC7C80}"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endParaRPr lang="en-US" smtClean="0"/>
          </a:p>
        </p:txBody>
      </p:sp>
      <p:sp>
        <p:nvSpPr>
          <p:cNvPr id="145412" name="Slide Number Placeholder 3"/>
          <p:cNvSpPr>
            <a:spLocks noGrp="1"/>
          </p:cNvSpPr>
          <p:nvPr>
            <p:ph type="sldNum" sz="quarter" idx="5"/>
          </p:nvPr>
        </p:nvSpPr>
        <p:spPr>
          <a:noFill/>
        </p:spPr>
        <p:txBody>
          <a:bodyPr/>
          <a:lstStyle/>
          <a:p>
            <a:fld id="{7D92F1D5-327B-41CE-897B-49C1B341C7D7}"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p:spPr>
        <p:txBody>
          <a:bodyPr/>
          <a:lstStyle/>
          <a:p>
            <a:endParaRPr lang="en-US" smtClean="0"/>
          </a:p>
        </p:txBody>
      </p:sp>
      <p:sp>
        <p:nvSpPr>
          <p:cNvPr id="171012" name="Slide Number Placeholder 3"/>
          <p:cNvSpPr>
            <a:spLocks noGrp="1"/>
          </p:cNvSpPr>
          <p:nvPr>
            <p:ph type="sldNum" sz="quarter" idx="5"/>
          </p:nvPr>
        </p:nvSpPr>
        <p:spPr>
          <a:noFill/>
        </p:spPr>
        <p:txBody>
          <a:bodyPr/>
          <a:lstStyle/>
          <a:p>
            <a:fld id="{826DDC1F-2A19-4646-B0F8-B3EB6B009269}" type="slidenum">
              <a:rPr lang="en-US" smtClean="0"/>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69C8DB1B-5384-4498-928D-E155ED30A894}" type="slidenum">
              <a:rPr lang="en-US" smtClean="0"/>
              <a:pPr/>
              <a:t>4</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r>
              <a:rPr lang="en-GB" b="1" smtClean="0"/>
              <a:t>identify and define the various elements of the intangible cultural heritage present in its territory, with the participation of communities, groups and relevant non-governmental organizations</a:t>
            </a:r>
            <a:r>
              <a:rPr lang="en-US" b="1" smtClean="0"/>
              <a:t> </a:t>
            </a:r>
          </a:p>
          <a:p>
            <a:r>
              <a:rPr lang="en-US" b="1" smtClean="0"/>
              <a:t>draw up, in a manner geared to its own situation, one or more inventories of the intangible cultural heritage present in its territory </a:t>
            </a:r>
          </a:p>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375CA7D-0BEB-47F0-B38D-49438C27142D}" type="slidenum">
              <a:rPr lang="en-US" smtClean="0"/>
              <a:pPr/>
              <a:t>5</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en-US" b="1" smtClean="0"/>
              <a:t>adopt a general policy aimed at promoting the function of the intangible cultural heritage in society, and at integrating the safeguarding of such heritage into planning programmes; </a:t>
            </a:r>
          </a:p>
          <a:p>
            <a:r>
              <a:rPr lang="en-US" b="1" smtClean="0"/>
              <a:t>designate or establish one or more competent bodies for the safeguarding of the intangible cultural heritage present in its territory;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153A3B60-5E55-465F-9F5C-E41354FF195C}" type="slidenum">
              <a:rPr lang="en-US" smtClean="0"/>
              <a:pPr/>
              <a:t>6</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b="1" smtClean="0"/>
              <a:t>foster scientific, technical and artistic studies, as well as research methodologies, with a view to effective safeguarding of the intangible cultural heritage, in particular the intangible cultural heritage in danger; </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03C5240B-C4FB-4B7E-A277-80C5F6C94C14}" type="slidenum">
              <a:rPr lang="en-US" smtClean="0"/>
              <a:pPr/>
              <a:t>7</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en-US" b="1" smtClean="0"/>
              <a:t>ensure recognition of, respect for, and enhancement of the intangible cultural heritage in society […through…]</a:t>
            </a:r>
          </a:p>
          <a:p>
            <a:pPr lvl="1"/>
            <a:r>
              <a:rPr lang="en-US" sz="3200" b="1" smtClean="0"/>
              <a:t>educational, awareness-raising and information programmes </a:t>
            </a:r>
          </a:p>
          <a:p>
            <a:pPr lvl="1"/>
            <a:r>
              <a:rPr lang="en-US" sz="3200" b="1" smtClean="0"/>
              <a:t>capacity-building activities </a:t>
            </a:r>
          </a:p>
          <a:p>
            <a:pPr lvl="1"/>
            <a:r>
              <a:rPr lang="en-US" sz="3200" b="1" smtClean="0"/>
              <a:t>non-formal means of transmitting knowledge </a:t>
            </a:r>
          </a:p>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8</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r>
              <a:rPr lang="en-US" b="1" smtClean="0"/>
              <a:t>Within the framework of its safeguarding activities of the intangible cultural heritage, each State Party shall endeavour to ensure the </a:t>
            </a:r>
            <a:r>
              <a:rPr lang="en-US" b="1" i="1" smtClean="0"/>
              <a:t>widest possible participation of communities, groups and, where appropriate, individuals </a:t>
            </a:r>
            <a:r>
              <a:rPr lang="en-US" b="1" smtClean="0"/>
              <a:t>that create, maintain and transmit such heritage, and to involve them actively in its management.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BDED719-9C25-4F4F-9059-0335DC39A6FF}" type="slidenum">
              <a:rPr lang="en-US" smtClean="0"/>
              <a:pPr/>
              <a:t>9</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tx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60CEFCD5-C33A-4AE4-A1EB-8FF92C929B6E}"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15B2BED-7D05-459A-BC59-E457756EB4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E7C5F5F-A36D-4837-A64B-F0E4F4D6B2B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GB" dirty="0"/>
          </a:p>
        </p:txBody>
      </p:sp>
      <p:sp>
        <p:nvSpPr>
          <p:cNvPr id="3" name="SmartArt Placeholder 2"/>
          <p:cNvSpPr>
            <a:spLocks noGrp="1"/>
          </p:cNvSpPr>
          <p:nvPr>
            <p:ph type="dgm" idx="1"/>
          </p:nvPr>
        </p:nvSpPr>
        <p:spPr>
          <a:xfrm>
            <a:off x="457200" y="1600200"/>
            <a:ext cx="8229600" cy="4525963"/>
          </a:xfrm>
        </p:spPr>
        <p:txBody>
          <a:bodyPr>
            <a:normAutofit/>
          </a:bodyPr>
          <a:lstStyle/>
          <a:p>
            <a:pPr lvl="0"/>
            <a:endParaRPr lang="en-GB" noProof="0" smtClean="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8B6E98D-FA60-4FD2-AB66-08D63BF42A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lvl1pPr>
              <a:defRPr>
                <a:solidFill>
                  <a:schemeClr val="tx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4E3156E-7D07-4DCF-B69C-2D1A817481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tx1"/>
                </a:solidFill>
                <a:effectLst>
                  <a:innerShdw blurRad="38100" dist="25400" dir="13500000">
                    <a:prstClr val="black">
                      <a:alpha val="7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27A9A8-EC6F-4BBA-8F5E-3E787F1ADD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E8F6D15-AC42-494F-81F4-509679F0B6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F7DC4EEA-150F-4033-8B9C-F6B7B5C4DAF0}"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2C033C9D-FE76-4931-8452-181AF6D29C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5729E610-7666-4618-BCB1-4E87B2BFB2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2E210D7-104E-44EE-8116-89ABAF8CD4B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6050F18-A2AC-4C1B-A48B-B7F78A1ABC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screen">
            <a:duotone>
              <a:schemeClr val="accent3">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6606053D-D41C-4DE5-AE11-CC48767F5972}"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717" r:id="rId1"/>
    <p:sldLayoutId id="2147483708" r:id="rId2"/>
    <p:sldLayoutId id="2147483718" r:id="rId3"/>
    <p:sldLayoutId id="2147483709" r:id="rId4"/>
    <p:sldLayoutId id="214748371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Arial" charset="0"/>
        </a:defRPr>
      </a:lvl2pPr>
      <a:lvl3pPr algn="l" rtl="0" eaLnBrk="0" fontAlgn="base" hangingPunct="0">
        <a:spcBef>
          <a:spcPct val="0"/>
        </a:spcBef>
        <a:spcAft>
          <a:spcPct val="0"/>
        </a:spcAft>
        <a:defRPr sz="4200">
          <a:solidFill>
            <a:srgbClr val="F9F9F9"/>
          </a:solidFill>
          <a:latin typeface="Arial" charset="0"/>
        </a:defRPr>
      </a:lvl3pPr>
      <a:lvl4pPr algn="l" rtl="0" eaLnBrk="0" fontAlgn="base" hangingPunct="0">
        <a:spcBef>
          <a:spcPct val="0"/>
        </a:spcBef>
        <a:spcAft>
          <a:spcPct val="0"/>
        </a:spcAft>
        <a:defRPr sz="4200">
          <a:solidFill>
            <a:srgbClr val="F9F9F9"/>
          </a:solidFill>
          <a:latin typeface="Arial" charset="0"/>
        </a:defRPr>
      </a:lvl4pPr>
      <a:lvl5pPr algn="l" rtl="0" eaLnBrk="0" fontAlgn="base" hangingPunct="0">
        <a:spcBef>
          <a:spcPct val="0"/>
        </a:spcBef>
        <a:spcAft>
          <a:spcPct val="0"/>
        </a:spcAft>
        <a:defRPr sz="4200">
          <a:solidFill>
            <a:srgbClr val="F9F9F9"/>
          </a:solidFill>
          <a:latin typeface="Arial" charset="0"/>
        </a:defRPr>
      </a:lvl5pPr>
      <a:lvl6pPr marL="457200" algn="l" rtl="0" fontAlgn="base">
        <a:spcBef>
          <a:spcPct val="0"/>
        </a:spcBef>
        <a:spcAft>
          <a:spcPct val="0"/>
        </a:spcAft>
        <a:defRPr sz="4200">
          <a:solidFill>
            <a:srgbClr val="F9F9F9"/>
          </a:solidFill>
          <a:latin typeface="Arial" charset="0"/>
        </a:defRPr>
      </a:lvl6pPr>
      <a:lvl7pPr marL="914400" algn="l" rtl="0" fontAlgn="base">
        <a:spcBef>
          <a:spcPct val="0"/>
        </a:spcBef>
        <a:spcAft>
          <a:spcPct val="0"/>
        </a:spcAft>
        <a:defRPr sz="4200">
          <a:solidFill>
            <a:srgbClr val="F9F9F9"/>
          </a:solidFill>
          <a:latin typeface="Arial" charset="0"/>
        </a:defRPr>
      </a:lvl7pPr>
      <a:lvl8pPr marL="1371600" algn="l" rtl="0" fontAlgn="base">
        <a:spcBef>
          <a:spcPct val="0"/>
        </a:spcBef>
        <a:spcAft>
          <a:spcPct val="0"/>
        </a:spcAft>
        <a:defRPr sz="4200">
          <a:solidFill>
            <a:srgbClr val="F9F9F9"/>
          </a:solidFill>
          <a:latin typeface="Arial" charset="0"/>
        </a:defRPr>
      </a:lvl8pPr>
      <a:lvl9pPr marL="1828800" algn="l" rtl="0" fontAlgn="base">
        <a:spcBef>
          <a:spcPct val="0"/>
        </a:spcBef>
        <a:spcAft>
          <a:spcPct val="0"/>
        </a:spcAft>
        <a:defRPr sz="4200">
          <a:solidFill>
            <a:srgbClr val="F9F9F9"/>
          </a:solidFill>
          <a:latin typeface="Arial"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B39E00"/>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958300"/>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B39E00"/>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B39E00"/>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85720" y="4365625"/>
            <a:ext cx="8607454" cy="1943100"/>
          </a:xfrm>
          <a:prstGeom prst="rect">
            <a:avLst/>
          </a:prstGeom>
          <a:noFill/>
          <a:ln w="9525">
            <a:noFill/>
            <a:miter lim="800000"/>
            <a:headEnd/>
            <a:tailEnd/>
          </a:ln>
        </p:spPr>
        <p:txBody>
          <a:bodyPr/>
          <a:lstStyle/>
          <a:p>
            <a:pPr marL="342900" indent="-342900">
              <a:lnSpc>
                <a:spcPct val="80000"/>
              </a:lnSpc>
              <a:spcBef>
                <a:spcPct val="20000"/>
              </a:spcBef>
            </a:pPr>
            <a:r>
              <a:rPr lang="en-US" sz="3600" b="1" dirty="0"/>
              <a:t>Frank Proschan</a:t>
            </a:r>
          </a:p>
          <a:p>
            <a:pPr marL="342900" indent="-342900">
              <a:lnSpc>
                <a:spcPct val="80000"/>
              </a:lnSpc>
              <a:spcBef>
                <a:spcPct val="20000"/>
              </a:spcBef>
            </a:pPr>
            <a:r>
              <a:rPr lang="en-US" sz="2800" b="1" dirty="0"/>
              <a:t>UNESCO </a:t>
            </a:r>
          </a:p>
          <a:p>
            <a:pPr marL="342900" indent="-342900">
              <a:lnSpc>
                <a:spcPct val="80000"/>
              </a:lnSpc>
              <a:spcBef>
                <a:spcPct val="20000"/>
              </a:spcBef>
            </a:pPr>
            <a:r>
              <a:rPr lang="en-US" sz="2800" b="1" dirty="0"/>
              <a:t>Intangible </a:t>
            </a:r>
            <a:r>
              <a:rPr lang="en-US" sz="2800" b="1" dirty="0" smtClean="0"/>
              <a:t>Cultural Heritage </a:t>
            </a:r>
            <a:r>
              <a:rPr lang="en-US" sz="2800" b="1" dirty="0"/>
              <a:t>Section</a:t>
            </a:r>
          </a:p>
        </p:txBody>
      </p:sp>
      <p:sp>
        <p:nvSpPr>
          <p:cNvPr id="5123" name="Rectangle 4"/>
          <p:cNvSpPr>
            <a:spLocks noChangeArrowheads="1"/>
          </p:cNvSpPr>
          <p:nvPr/>
        </p:nvSpPr>
        <p:spPr bwMode="auto">
          <a:xfrm>
            <a:off x="3357554" y="704190"/>
            <a:ext cx="5715040" cy="1938992"/>
          </a:xfrm>
          <a:prstGeom prst="rect">
            <a:avLst/>
          </a:prstGeom>
          <a:noFill/>
          <a:ln w="9525">
            <a:noFill/>
            <a:miter lim="800000"/>
            <a:headEnd/>
            <a:tailEnd/>
          </a:ln>
        </p:spPr>
        <p:txBody>
          <a:bodyPr wrap="square">
            <a:spAutoFit/>
          </a:bodyPr>
          <a:lstStyle/>
          <a:p>
            <a:r>
              <a:rPr lang="en-US" sz="4000" b="1" dirty="0"/>
              <a:t>Basic Challenges </a:t>
            </a:r>
            <a:r>
              <a:rPr lang="en-US" sz="4000" b="1" dirty="0" smtClean="0"/>
              <a:t>of </a:t>
            </a:r>
            <a:r>
              <a:rPr lang="en-US" sz="4000" b="1" dirty="0"/>
              <a:t>Sustaining Intangible </a:t>
            </a:r>
            <a:r>
              <a:rPr lang="en-US" sz="4000" b="1" dirty="0" smtClean="0"/>
              <a:t>Cultural Heritage</a:t>
            </a:r>
            <a:endParaRPr lang="en-US" sz="4000" b="1" dirty="0"/>
          </a:p>
        </p:txBody>
      </p:sp>
      <p:pic>
        <p:nvPicPr>
          <p:cNvPr id="1026" name="Picture 2"/>
          <p:cNvPicPr>
            <a:picLocks noChangeAspect="1" noChangeArrowheads="1"/>
          </p:cNvPicPr>
          <p:nvPr/>
        </p:nvPicPr>
        <p:blipFill>
          <a:blip r:embed="rId3" cstate="screen"/>
          <a:srcRect/>
          <a:stretch>
            <a:fillRect/>
          </a:stretch>
        </p:blipFill>
        <p:spPr bwMode="auto">
          <a:xfrm>
            <a:off x="357158" y="706283"/>
            <a:ext cx="3214710" cy="2008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Practice, Creation, Maintaining, Transmission</a:t>
            </a:r>
          </a:p>
          <a:p>
            <a:pPr eaLnBrk="1" hangingPunct="1"/>
            <a:r>
              <a:rPr lang="en-GB" sz="2000" dirty="0" smtClean="0"/>
              <a:t> If ICH is not </a:t>
            </a:r>
            <a:r>
              <a:rPr lang="en-GB" sz="2000" b="1" dirty="0" smtClean="0"/>
              <a:t>continually practised, </a:t>
            </a:r>
            <a:r>
              <a:rPr lang="en-GB" sz="2000" dirty="0" smtClean="0"/>
              <a:t>the necessary knowledge and skills risk decay or disappearance, and community members rapidly lose access to the accumulated ICH of their ancestors.</a:t>
            </a:r>
          </a:p>
          <a:p>
            <a:pPr eaLnBrk="1" hangingPunct="1"/>
            <a:r>
              <a:rPr lang="en-GB" sz="2000" dirty="0" smtClean="0"/>
              <a:t>Safeguarding strengthens the </a:t>
            </a:r>
            <a:r>
              <a:rPr lang="en-GB" sz="2000" b="1" dirty="0" smtClean="0"/>
              <a:t>ongoing creation and re-creation </a:t>
            </a:r>
            <a:r>
              <a:rPr lang="en-GB" sz="2000" dirty="0" smtClean="0"/>
              <a:t>of ICH within a community or group. Safeguarding ICH is concerned not so much with protecting the </a:t>
            </a:r>
            <a:r>
              <a:rPr lang="en-GB" sz="2000" i="1" dirty="0" smtClean="0"/>
              <a:t>products</a:t>
            </a:r>
            <a:r>
              <a:rPr lang="en-GB" sz="2000" dirty="0" smtClean="0"/>
              <a:t> that result from such re-creation, but rather with </a:t>
            </a:r>
            <a:r>
              <a:rPr lang="en-GB" sz="2000" b="1" dirty="0" smtClean="0"/>
              <a:t>sustaining the </a:t>
            </a:r>
            <a:r>
              <a:rPr lang="en-GB" sz="2000" b="1" i="1" dirty="0" smtClean="0"/>
              <a:t>processes</a:t>
            </a:r>
            <a:r>
              <a:rPr lang="en-GB" sz="2000" b="1" dirty="0" smtClean="0"/>
              <a:t> </a:t>
            </a:r>
            <a:r>
              <a:rPr lang="en-GB" sz="2000" dirty="0" smtClean="0"/>
              <a:t>that underlie their production.</a:t>
            </a:r>
            <a:endParaRPr lang="en-US"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Practice, Creation, Maintaining, Transmission (cont.)</a:t>
            </a:r>
          </a:p>
          <a:p>
            <a:pPr eaLnBrk="1" hangingPunct="1"/>
            <a:r>
              <a:rPr lang="en-GB" sz="2000" b="1" dirty="0" smtClean="0"/>
              <a:t>Transmission</a:t>
            </a:r>
            <a:r>
              <a:rPr lang="en-GB" sz="2000" dirty="0" smtClean="0"/>
              <a:t> is when practitioners and other cultural bearers pass on practices, skills, knowledge and ideas to succeeding generations, in formal or non formal ways. ICH transmission also means communicating the significance, history and associated values of the cultural expression concerned. </a:t>
            </a:r>
          </a:p>
          <a:p>
            <a:pPr eaLnBrk="1" hangingPunct="1"/>
            <a:r>
              <a:rPr lang="en-GB" sz="2000" b="1" dirty="0" smtClean="0"/>
              <a:t>Intergenerational transmission </a:t>
            </a:r>
            <a:r>
              <a:rPr lang="en-GB" sz="2000" dirty="0" smtClean="0"/>
              <a:t>is a distinctive feature of ICH and the best guarantee of its viability. </a:t>
            </a:r>
          </a:p>
          <a:p>
            <a:pPr eaLnBrk="1" hangingPunct="1"/>
            <a:r>
              <a:rPr lang="en-GB" sz="2000" dirty="0" smtClean="0"/>
              <a:t>Transmission is intrinsically linked to an element’s practice and to its </a:t>
            </a:r>
            <a:r>
              <a:rPr lang="en-GB" sz="2000" b="1" dirty="0" smtClean="0"/>
              <a:t>proper place in the community. </a:t>
            </a:r>
          </a:p>
          <a:p>
            <a:pPr eaLnBrk="1" hangingPunct="1">
              <a:buFontTx/>
              <a:buNone/>
            </a:pPr>
            <a:endParaRPr lang="en-US" sz="28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Transmission, Dissemination</a:t>
            </a:r>
          </a:p>
          <a:p>
            <a:r>
              <a:rPr lang="en-GB" sz="2000" b="1" dirty="0" smtClean="0"/>
              <a:t>Transmission</a:t>
            </a:r>
            <a:r>
              <a:rPr lang="en-GB" sz="2000" dirty="0" smtClean="0"/>
              <a:t> may take place within the family, from parent to child, from master to disciple as part of an initiation rite, or from teacher to pupil in a formal or non-formal education setting. </a:t>
            </a:r>
          </a:p>
          <a:p>
            <a:pPr eaLnBrk="1" hangingPunct="1"/>
            <a:r>
              <a:rPr lang="en-GB" sz="2000" dirty="0" smtClean="0"/>
              <a:t>When </a:t>
            </a:r>
            <a:r>
              <a:rPr lang="en-GB" sz="2000" b="1" dirty="0" smtClean="0"/>
              <a:t>traditional forms of transmission </a:t>
            </a:r>
            <a:r>
              <a:rPr lang="en-GB" sz="2000" dirty="0" smtClean="0"/>
              <a:t>are weakened or broken, the very viability of the ICH element is often threatened. Under such circumstances, formal or non-formal education may be an alternative and contribute to the safeguarding and transmission of ICH. </a:t>
            </a:r>
            <a:r>
              <a:rPr lang="en-GB" sz="2000" b="1" dirty="0" smtClean="0"/>
              <a:t>Dissemination</a:t>
            </a:r>
            <a:r>
              <a:rPr lang="en-GB" sz="2000" dirty="0" smtClean="0"/>
              <a:t> of ICH also may help support its transmission outside of a community.</a:t>
            </a:r>
            <a:endParaRPr lang="en-GB"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Revitalization, Revival</a:t>
            </a:r>
          </a:p>
          <a:p>
            <a:pPr eaLnBrk="1" hangingPunct="1"/>
            <a:r>
              <a:rPr lang="en-GB" sz="2000" b="1" dirty="0" smtClean="0"/>
              <a:t>Revitalization</a:t>
            </a:r>
            <a:r>
              <a:rPr lang="en-GB" sz="2000" dirty="0" smtClean="0"/>
              <a:t> or revival of intangible cultural heritage (ICH) means reactivating, restoring and strengthening ICH practices and expressions that are vulnerable, threatened and in need of safeguarding.</a:t>
            </a:r>
          </a:p>
          <a:p>
            <a:pPr eaLnBrk="1" hangingPunct="1"/>
            <a:r>
              <a:rPr lang="en-GB" sz="2000" dirty="0" smtClean="0"/>
              <a:t>Given the definition of ICH as constantly created and re-created, transmitted from generation to generation, an element that has become extinct and does not remain in </a:t>
            </a:r>
            <a:r>
              <a:rPr lang="en-GB" sz="2000" b="1" dirty="0" smtClean="0"/>
              <a:t>the lived memory of community members </a:t>
            </a:r>
            <a:r>
              <a:rPr lang="en-GB" sz="2000" dirty="0" smtClean="0"/>
              <a:t>associated with it cannot be revitalized.</a:t>
            </a:r>
            <a:endParaRPr lang="en-US"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Research, Documenting, Inventorying</a:t>
            </a:r>
          </a:p>
          <a:p>
            <a:r>
              <a:rPr lang="en-GB" sz="2000" b="1" dirty="0" smtClean="0"/>
              <a:t>Research</a:t>
            </a:r>
            <a:r>
              <a:rPr lang="en-GB" sz="2000" dirty="0" smtClean="0"/>
              <a:t> aims at better understanding a given element of ICH, its history, meanings, artistic and aesthetic features, social, cultural and economic functions, practice, modes of transmission, and the dynamics of its creation and re-creation. Research is systematic investigation based on existing knowledge. </a:t>
            </a:r>
          </a:p>
          <a:p>
            <a:r>
              <a:rPr lang="en-GB" sz="2000" dirty="0" smtClean="0"/>
              <a:t>Research and documentation may be considered safeguarding measures under the Convention when they aim at </a:t>
            </a:r>
            <a:r>
              <a:rPr lang="en-GB" sz="2000" b="1" dirty="0" smtClean="0"/>
              <a:t>ensuring the viability </a:t>
            </a:r>
            <a:r>
              <a:rPr lang="en-GB" sz="2000" dirty="0" smtClean="0"/>
              <a:t>of the ICH concerned. </a:t>
            </a:r>
            <a:endParaRPr lang="en-US"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115328" cy="3921125"/>
          </a:xfrm>
        </p:spPr>
        <p:txBody>
          <a:bodyPr/>
          <a:lstStyle/>
          <a:p>
            <a:r>
              <a:rPr lang="en-US" sz="2800" b="1" dirty="0" smtClean="0"/>
              <a:t>Research, Documenting, Inventorying (cont.)</a:t>
            </a:r>
          </a:p>
          <a:p>
            <a:r>
              <a:rPr lang="en-GB" sz="2000" b="1" dirty="0" smtClean="0"/>
              <a:t>Documentation</a:t>
            </a:r>
            <a:r>
              <a:rPr lang="en-GB" sz="2000" dirty="0" smtClean="0"/>
              <a:t> consists of recording ICH in tangible forms, in its current state, and collecting documents that relate to it. Documentation often involves the use of various recording means and formats. The collected documents are often preserved in </a:t>
            </a:r>
            <a:r>
              <a:rPr lang="en-GB" sz="2000" b="1" dirty="0" smtClean="0"/>
              <a:t>libraries, archives or web sites, </a:t>
            </a:r>
            <a:r>
              <a:rPr lang="en-GB" sz="2000" dirty="0" smtClean="0"/>
              <a:t>where they may be consulted by the communities concerned and the larger public. </a:t>
            </a:r>
          </a:p>
          <a:p>
            <a:r>
              <a:rPr lang="en-GB" sz="2000" dirty="0" smtClean="0"/>
              <a:t>But communities and groups also have </a:t>
            </a:r>
            <a:r>
              <a:rPr lang="en-GB" sz="2000" b="1" dirty="0" smtClean="0"/>
              <a:t>traditional forms of documentation</a:t>
            </a:r>
            <a:r>
              <a:rPr lang="en-GB" sz="2000" dirty="0" smtClean="0"/>
              <a:t> such as songbooks or sacred texts, weaving samplers or pattern books, or icons and images that constitute recordings of ICH expressions and knowledge. </a:t>
            </a:r>
            <a:endParaRPr lang="en-US"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Promotion, Presentation, Recognition</a:t>
            </a:r>
          </a:p>
          <a:p>
            <a:r>
              <a:rPr lang="en-GB" sz="2000" b="1" dirty="0" smtClean="0"/>
              <a:t>Promoting awareness of ICH </a:t>
            </a:r>
            <a:r>
              <a:rPr lang="en-GB" sz="2000" dirty="0" smtClean="0"/>
              <a:t>is a way of encouraging concerned parties to recognize the value of intangible cultural heritage (ICH) and to take measures necessary to ensure its viability. It</a:t>
            </a:r>
            <a:r>
              <a:rPr lang="en-GB" sz="2000" b="1" dirty="0" smtClean="0"/>
              <a:t> </a:t>
            </a:r>
            <a:r>
              <a:rPr lang="en-GB" sz="2000" dirty="0" smtClean="0"/>
              <a:t>is </a:t>
            </a:r>
            <a:r>
              <a:rPr lang="en-GB" sz="2000" b="1" dirty="0" smtClean="0"/>
              <a:t>never an end in itself. </a:t>
            </a:r>
            <a:r>
              <a:rPr lang="en-GB" sz="2000" dirty="0" smtClean="0"/>
              <a:t>The State, the media, educators, the private sector, cultural custodians or other groups can all play a role in awareness-raising.</a:t>
            </a:r>
            <a:r>
              <a:rPr lang="en-GB" sz="2000" b="1" dirty="0" smtClean="0"/>
              <a:t> </a:t>
            </a:r>
          </a:p>
          <a:p>
            <a:r>
              <a:rPr lang="en-GB" sz="2000" dirty="0" smtClean="0"/>
              <a:t>One way to raise awareness is to provide increased </a:t>
            </a:r>
            <a:r>
              <a:rPr lang="en-GB" sz="2000" b="1" dirty="0" smtClean="0"/>
              <a:t>visibility</a:t>
            </a:r>
            <a:r>
              <a:rPr lang="en-GB" sz="2000" dirty="0" smtClean="0"/>
              <a:t> to ICH – particularly through </a:t>
            </a:r>
            <a:r>
              <a:rPr lang="en-GB" sz="2000" b="1" dirty="0" smtClean="0"/>
              <a:t>presentation in the mass media, </a:t>
            </a:r>
            <a:r>
              <a:rPr lang="en-GB" sz="2000" dirty="0" smtClean="0"/>
              <a:t>in performances and in official cultural institutions – so as to stimulate greater respect and concern for it. </a:t>
            </a:r>
            <a:endParaRPr lang="en-US"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186766" cy="3921125"/>
          </a:xfrm>
        </p:spPr>
        <p:txBody>
          <a:bodyPr/>
          <a:lstStyle/>
          <a:p>
            <a:r>
              <a:rPr lang="en-US" sz="2800" b="1" dirty="0" smtClean="0"/>
              <a:t>Promotion, Presentation, Recognition (cont.)</a:t>
            </a:r>
          </a:p>
          <a:p>
            <a:r>
              <a:rPr lang="en-GB" sz="2000" b="1" dirty="0" smtClean="0"/>
              <a:t>Recognition</a:t>
            </a:r>
            <a:r>
              <a:rPr lang="en-GB" sz="2000" dirty="0" smtClean="0"/>
              <a:t> and </a:t>
            </a:r>
            <a:r>
              <a:rPr lang="en-GB" sz="2000" b="1" dirty="0" smtClean="0"/>
              <a:t>enhancement</a:t>
            </a:r>
            <a:r>
              <a:rPr lang="en-GB" sz="2000" dirty="0" smtClean="0"/>
              <a:t> of ICH means to ensure that communities, groups and individuals are represented with respect (for example, in the media and in education). </a:t>
            </a:r>
          </a:p>
          <a:p>
            <a:r>
              <a:rPr lang="en-GB" sz="2000" dirty="0" smtClean="0"/>
              <a:t>ICH must be </a:t>
            </a:r>
            <a:r>
              <a:rPr lang="en-GB" sz="2000" b="1" dirty="0" smtClean="0"/>
              <a:t>recognized</a:t>
            </a:r>
            <a:r>
              <a:rPr lang="en-GB" sz="2000" dirty="0" smtClean="0"/>
              <a:t> by the communities, groups or, where appropriate, individuals concerned as belonging to their cultural heritage, and must be identified and defined with their participation. </a:t>
            </a:r>
            <a:r>
              <a:rPr lang="en-GB" sz="2000" b="1" dirty="0" smtClean="0"/>
              <a:t>Recognition</a:t>
            </a:r>
            <a:r>
              <a:rPr lang="en-GB" sz="2000" dirty="0" smtClean="0"/>
              <a:t> is a formal or, more often, informal process by which they acknowledge that specific practices, representations, expressions, knowledge and skills and associated instruments, objects, artefacts and cultural spaces, form part of their ICH. </a:t>
            </a:r>
            <a:endParaRPr lang="en-US" sz="20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r>
              <a:rPr lang="en-US" sz="2800" b="1" dirty="0" smtClean="0"/>
              <a:t>Preservation, Protection</a:t>
            </a:r>
          </a:p>
          <a:p>
            <a:r>
              <a:rPr lang="en-GB" sz="2000" b="1" dirty="0" smtClean="0"/>
              <a:t>Preservation</a:t>
            </a:r>
            <a:r>
              <a:rPr lang="en-GB" sz="2000" dirty="0" smtClean="0"/>
              <a:t> of ICH means the efforts of communities and culture bearers to maintain continuity in the practice of that ICH over time. </a:t>
            </a:r>
          </a:p>
          <a:p>
            <a:r>
              <a:rPr lang="en-GB" sz="2000" b="1" dirty="0" smtClean="0"/>
              <a:t>Protection</a:t>
            </a:r>
            <a:r>
              <a:rPr lang="en-GB" sz="2000" dirty="0" smtClean="0"/>
              <a:t> refers to deliberate measures – often taken by official bodies – to defend ICH or particular elements from threat or harm, perceived or actual. </a:t>
            </a:r>
            <a:r>
              <a:rPr lang="en-GB" sz="2000" b="1" dirty="0" smtClean="0"/>
              <a:t>Protection may be legal </a:t>
            </a:r>
            <a:r>
              <a:rPr lang="en-GB" sz="2000" dirty="0" smtClean="0"/>
              <a:t>in nature, such as laws permitting certain ICH practices, ensuring a community’s access to needed resources, preventing misappropriation, or prohibiting actions that would interfere with the viability of ICH. Protection may also include </a:t>
            </a:r>
            <a:r>
              <a:rPr lang="en-GB" sz="2000" b="1" dirty="0" smtClean="0"/>
              <a:t>customary measures </a:t>
            </a:r>
            <a:r>
              <a:rPr lang="en-GB" sz="2000" dirty="0" smtClean="0"/>
              <a:t>such as ensuring that a tradition is transmitted in an appropriate way and that knowledge about it is not misused. </a:t>
            </a:r>
          </a:p>
          <a:p>
            <a:pPr eaLnBrk="1" hangingPunct="1">
              <a:buFontTx/>
              <a:buNone/>
            </a:pPr>
            <a:endParaRPr lang="en-US" sz="28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r>
            <a:br>
              <a:rPr lang="en-GB" sz="4000" b="1" dirty="0" smtClean="0"/>
            </a:br>
            <a:r>
              <a:rPr lang="en-GB" sz="4000" b="1" dirty="0" smtClean="0"/>
              <a:t>measures</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2346347"/>
            <a:ext cx="8229600" cy="4154487"/>
          </a:xfrm>
        </p:spPr>
        <p:txBody>
          <a:bodyPr/>
          <a:lstStyle/>
          <a:p>
            <a:pPr eaLnBrk="1" hangingPunct="1">
              <a:buFontTx/>
              <a:buNone/>
            </a:pPr>
            <a:r>
              <a:rPr lang="en-US" sz="2800" b="1" dirty="0" smtClean="0"/>
              <a:t>	“Safeguarding” means measures aimed at ensuring the viability of the intangible cultural heritage, including the identification, documentation, research, preservation, protection, promotion, enhancement, transmission, particularly through formal and non-formal education, as well as the revitalization of the various aspects of such heritage.</a:t>
            </a:r>
            <a:r>
              <a:rPr lang="en-US" sz="2800" dirty="0" smtClean="0"/>
              <a:t>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Intangible Heritage </a:t>
            </a:r>
            <a:br>
              <a:rPr lang="en-GB" sz="4000" b="1" dirty="0" smtClean="0"/>
            </a:br>
            <a:r>
              <a:rPr lang="en-GB" sz="4000" b="1" dirty="0" smtClean="0"/>
              <a:t>Convention </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8638" y="581044"/>
            <a:ext cx="8115328" cy="5562600"/>
          </a:xfrm>
        </p:spPr>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2357430"/>
            <a:ext cx="8229600" cy="3921125"/>
          </a:xfrm>
        </p:spPr>
        <p:txBody>
          <a:bodyPr/>
          <a:lstStyle/>
          <a:p>
            <a:pPr eaLnBrk="1" hangingPunct="1">
              <a:buFontTx/>
              <a:buNone/>
            </a:pPr>
            <a:r>
              <a:rPr lang="en-US" sz="2800" b="1" dirty="0" smtClean="0"/>
              <a:t>	Each State Party shall […] take the necessary measures to ensure the safeguarding of the intangible cultural heritage present in its territory […]</a:t>
            </a:r>
          </a:p>
          <a:p>
            <a:pPr eaLnBrk="1" hangingPunct="1">
              <a:buFontTx/>
              <a:buNone/>
            </a:pPr>
            <a:endParaRPr lang="en-US" sz="2800" b="1" dirty="0" smtClean="0"/>
          </a:p>
          <a:p>
            <a:pPr eaLnBrk="1" hangingPunct="1">
              <a:buFontTx/>
              <a:buNone/>
            </a:pPr>
            <a:r>
              <a:rPr lang="en-US" sz="2800" b="1" dirty="0" smtClean="0"/>
              <a:t>	[including…]</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8638" y="581044"/>
            <a:ext cx="8115328" cy="5562600"/>
          </a:xfrm>
        </p:spPr>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8638" y="581044"/>
            <a:ext cx="8115328" cy="5562600"/>
          </a:xfrm>
        </p:spPr>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8638" y="581044"/>
            <a:ext cx="8115328" cy="5562600"/>
          </a:xfrm>
        </p:spPr>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2357462"/>
            <a:ext cx="8229600" cy="4572000"/>
          </a:xfrm>
        </p:spPr>
        <p:txBody>
          <a:bodyPr/>
          <a:lstStyle/>
          <a:p>
            <a:pPr eaLnBrk="1" hangingPunct="1"/>
            <a:r>
              <a:rPr lang="en-GB" sz="2800" b="1" dirty="0" smtClean="0"/>
              <a:t>identify and define the various elements of the intangible cultural heritage present in its territory, with the participation of communities, groups and relevant non-governmental organizations</a:t>
            </a:r>
            <a:r>
              <a:rPr lang="en-US" sz="2800" b="1" dirty="0" smtClean="0"/>
              <a:t> </a:t>
            </a:r>
          </a:p>
          <a:p>
            <a:pPr eaLnBrk="1" hangingPunct="1"/>
            <a:r>
              <a:rPr lang="en-US" sz="2800" b="1" dirty="0" smtClean="0"/>
              <a:t>draw up, in a manner geared to its own situation, one or more inventories of the intangible cultural heritage present in its territory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2365395"/>
            <a:ext cx="8229600" cy="3921125"/>
          </a:xfrm>
        </p:spPr>
        <p:txBody>
          <a:bodyPr/>
          <a:lstStyle/>
          <a:p>
            <a:pPr eaLnBrk="1" hangingPunct="1"/>
            <a:r>
              <a:rPr lang="en-US" sz="2800" b="1" dirty="0" smtClean="0"/>
              <a:t>adopt a general policy aimed at promoting the function of the intangible cultural heritage in society, and at integrating the safeguarding of such heritage into planning </a:t>
            </a:r>
            <a:r>
              <a:rPr lang="en-US" sz="2800" b="1" dirty="0" err="1" smtClean="0"/>
              <a:t>programmes</a:t>
            </a:r>
            <a:r>
              <a:rPr lang="en-US" sz="2800" b="1" dirty="0" smtClean="0"/>
              <a:t>; </a:t>
            </a:r>
          </a:p>
          <a:p>
            <a:pPr eaLnBrk="1" hangingPunct="1"/>
            <a:r>
              <a:rPr lang="en-US" sz="2800" b="1" dirty="0" smtClean="0"/>
              <a:t>designate or establish one or more competent bodies for the safeguarding of the intangible cultural heritage present in its territory;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357430"/>
            <a:ext cx="8229600" cy="3921125"/>
          </a:xfrm>
        </p:spPr>
        <p:txBody>
          <a:bodyPr/>
          <a:lstStyle/>
          <a:p>
            <a:pPr eaLnBrk="1" hangingPunct="1"/>
            <a:r>
              <a:rPr lang="en-US" sz="2800" b="1" dirty="0" smtClean="0"/>
              <a:t>foster scientific, technical and artistic studies, as well as research methodologies, with a view to effective safeguarding of the intangible cultural heritage, in particular the intangible cultural heritage in danger; </a:t>
            </a:r>
            <a:r>
              <a:rPr lang="en-US" b="1" dirty="0" smtClean="0"/>
              <a:t/>
            </a:r>
            <a:br>
              <a:rPr lang="en-US" b="1" dirty="0" smtClean="0"/>
            </a:br>
            <a:endParaRPr lang="en-US"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2357462"/>
            <a:ext cx="8229600" cy="4572000"/>
          </a:xfrm>
        </p:spPr>
        <p:txBody>
          <a:bodyPr/>
          <a:lstStyle/>
          <a:p>
            <a:pPr eaLnBrk="1" hangingPunct="1"/>
            <a:r>
              <a:rPr lang="en-US" sz="2800" b="1" dirty="0" smtClean="0"/>
              <a:t>ensure recognition of, respect for, and enhancement of the intangible cultural heritage in society […through…]</a:t>
            </a:r>
          </a:p>
          <a:p>
            <a:pPr lvl="1" eaLnBrk="1" hangingPunct="1"/>
            <a:r>
              <a:rPr lang="en-US" sz="2800" b="1" dirty="0" smtClean="0">
                <a:solidFill>
                  <a:schemeClr val="tx1"/>
                </a:solidFill>
              </a:rPr>
              <a:t>educational, awareness-raising and information </a:t>
            </a:r>
            <a:r>
              <a:rPr lang="en-US" sz="2800" b="1" dirty="0" err="1" smtClean="0">
                <a:solidFill>
                  <a:schemeClr val="tx1"/>
                </a:solidFill>
              </a:rPr>
              <a:t>programmes</a:t>
            </a:r>
            <a:r>
              <a:rPr lang="en-US" sz="2800" b="1" dirty="0" smtClean="0">
                <a:solidFill>
                  <a:schemeClr val="tx1"/>
                </a:solidFill>
              </a:rPr>
              <a:t> </a:t>
            </a:r>
          </a:p>
          <a:p>
            <a:pPr lvl="1" eaLnBrk="1" hangingPunct="1"/>
            <a:r>
              <a:rPr lang="en-US" sz="2800" b="1" dirty="0" smtClean="0">
                <a:solidFill>
                  <a:schemeClr val="tx1"/>
                </a:solidFill>
              </a:rPr>
              <a:t>capacity-building activities </a:t>
            </a:r>
          </a:p>
          <a:p>
            <a:pPr lvl="1" eaLnBrk="1" hangingPunct="1"/>
            <a:r>
              <a:rPr lang="en-US" sz="2800" b="1" dirty="0" smtClean="0">
                <a:solidFill>
                  <a:schemeClr val="tx1"/>
                </a:solidFill>
              </a:rPr>
              <a:t>non-formal means of transmitting knowledge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pPr eaLnBrk="1" hangingPunct="1">
              <a:buFontTx/>
              <a:buNone/>
            </a:pPr>
            <a:r>
              <a:rPr lang="en-US" sz="2800" b="1" dirty="0" smtClean="0"/>
              <a:t>	Within the framework of its safeguarding activities of the intangible cultural heritage, each State Party shall </a:t>
            </a:r>
            <a:r>
              <a:rPr lang="en-US" sz="2800" b="1" dirty="0" err="1" smtClean="0"/>
              <a:t>endeavour</a:t>
            </a:r>
            <a:r>
              <a:rPr lang="en-US" sz="2800" b="1" dirty="0" smtClean="0"/>
              <a:t> to ensure the </a:t>
            </a:r>
            <a:r>
              <a:rPr lang="en-US" sz="2800" b="1" i="1" dirty="0" smtClean="0"/>
              <a:t>widest possible participation of communities, groups and, where appropriate, individuals </a:t>
            </a:r>
            <a:r>
              <a:rPr lang="en-US" sz="2800" b="1" dirty="0" smtClean="0"/>
              <a:t>that create, maintain and transmit such heritage, and to involve them actively in its management.</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Diagram 2"/>
          <p:cNvGrpSpPr>
            <a:grpSpLocks noChangeAspect="1"/>
          </p:cNvGrpSpPr>
          <p:nvPr/>
        </p:nvGrpSpPr>
        <p:grpSpPr bwMode="auto">
          <a:xfrm>
            <a:off x="409897" y="983274"/>
            <a:ext cx="8325801" cy="5548129"/>
            <a:chOff x="1550" y="774"/>
            <a:chExt cx="2617" cy="2523"/>
          </a:xfrm>
        </p:grpSpPr>
        <p:sp>
          <p:nvSpPr>
            <p:cNvPr id="10244" name="_s1028"/>
            <p:cNvSpPr>
              <a:spLocks noChangeShapeType="1"/>
            </p:cNvSpPr>
            <p:nvPr/>
          </p:nvSpPr>
          <p:spPr bwMode="auto">
            <a:xfrm flipH="1" flipV="1">
              <a:off x="2211" y="1922"/>
              <a:ext cx="325" cy="105"/>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45" name="_s1029"/>
            <p:cNvSpPr>
              <a:spLocks noChangeArrowheads="1"/>
            </p:cNvSpPr>
            <p:nvPr/>
          </p:nvSpPr>
          <p:spPr bwMode="auto">
            <a:xfrm>
              <a:off x="1550" y="1477"/>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dirty="0"/>
                <a:t>Transmission</a:t>
              </a:r>
            </a:p>
            <a:p>
              <a:r>
                <a:rPr lang="en-US" sz="1600" b="1" dirty="0"/>
                <a:t>Dissemination</a:t>
              </a:r>
            </a:p>
          </p:txBody>
        </p:sp>
        <p:sp>
          <p:nvSpPr>
            <p:cNvPr id="10246" name="_s1030"/>
            <p:cNvSpPr>
              <a:spLocks noChangeShapeType="1"/>
            </p:cNvSpPr>
            <p:nvPr/>
          </p:nvSpPr>
          <p:spPr bwMode="auto">
            <a:xfrm flipH="1">
              <a:off x="2459" y="2405"/>
              <a:ext cx="200" cy="277"/>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47" name="_s1031"/>
            <p:cNvSpPr>
              <a:spLocks noChangeArrowheads="1"/>
            </p:cNvSpPr>
            <p:nvPr/>
          </p:nvSpPr>
          <p:spPr bwMode="auto">
            <a:xfrm>
              <a:off x="1920" y="2617"/>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dirty="0"/>
                <a:t>Preservation</a:t>
              </a:r>
            </a:p>
            <a:p>
              <a:r>
                <a:rPr lang="en-US" sz="1600" b="1" dirty="0"/>
                <a:t>Protection</a:t>
              </a:r>
            </a:p>
          </p:txBody>
        </p:sp>
        <p:sp>
          <p:nvSpPr>
            <p:cNvPr id="10248" name="_s1032"/>
            <p:cNvSpPr>
              <a:spLocks noChangeShapeType="1"/>
            </p:cNvSpPr>
            <p:nvPr/>
          </p:nvSpPr>
          <p:spPr bwMode="auto">
            <a:xfrm>
              <a:off x="3057" y="2405"/>
              <a:ext cx="201" cy="276"/>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49" name="_s1033"/>
            <p:cNvSpPr>
              <a:spLocks noChangeArrowheads="1"/>
            </p:cNvSpPr>
            <p:nvPr/>
          </p:nvSpPr>
          <p:spPr bwMode="auto">
            <a:xfrm>
              <a:off x="3118" y="2617"/>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dirty="0"/>
                <a:t>Promotion</a:t>
              </a:r>
            </a:p>
            <a:p>
              <a:r>
                <a:rPr lang="en-US" sz="1600" b="1" dirty="0"/>
                <a:t>Presentation</a:t>
              </a:r>
            </a:p>
            <a:p>
              <a:r>
                <a:rPr lang="en-US" sz="1600" b="1" dirty="0"/>
                <a:t>Recognition</a:t>
              </a:r>
            </a:p>
          </p:txBody>
        </p:sp>
        <p:sp>
          <p:nvSpPr>
            <p:cNvPr id="10250" name="_s1034"/>
            <p:cNvSpPr>
              <a:spLocks noChangeShapeType="1"/>
            </p:cNvSpPr>
            <p:nvPr/>
          </p:nvSpPr>
          <p:spPr bwMode="auto">
            <a:xfrm flipV="1">
              <a:off x="3180" y="1921"/>
              <a:ext cx="324" cy="106"/>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51" name="_s1035"/>
            <p:cNvSpPr>
              <a:spLocks noChangeArrowheads="1"/>
            </p:cNvSpPr>
            <p:nvPr/>
          </p:nvSpPr>
          <p:spPr bwMode="auto">
            <a:xfrm>
              <a:off x="3488" y="1478"/>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dirty="0"/>
                <a:t>Research</a:t>
              </a:r>
              <a:br>
                <a:rPr lang="en-US" sz="1600" b="1" dirty="0"/>
              </a:br>
              <a:r>
                <a:rPr lang="en-US" sz="1600" b="1" dirty="0"/>
                <a:t> Documenting </a:t>
              </a:r>
            </a:p>
            <a:p>
              <a:r>
                <a:rPr lang="en-US" sz="1600" b="1" dirty="0"/>
                <a:t>Inventorying</a:t>
              </a:r>
            </a:p>
            <a:p>
              <a:endParaRPr lang="en-US" sz="1600" b="1" dirty="0"/>
            </a:p>
          </p:txBody>
        </p:sp>
        <p:sp>
          <p:nvSpPr>
            <p:cNvPr id="10252" name="_s1036"/>
            <p:cNvSpPr>
              <a:spLocks noChangeShapeType="1"/>
            </p:cNvSpPr>
            <p:nvPr/>
          </p:nvSpPr>
          <p:spPr bwMode="auto">
            <a:xfrm flipV="1">
              <a:off x="2858" y="1452"/>
              <a:ext cx="0" cy="341"/>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53" name="_s1037"/>
            <p:cNvSpPr>
              <a:spLocks noChangeArrowheads="1"/>
            </p:cNvSpPr>
            <p:nvPr/>
          </p:nvSpPr>
          <p:spPr bwMode="auto">
            <a:xfrm>
              <a:off x="2519" y="774"/>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dirty="0"/>
                <a:t>Revitalization</a:t>
              </a:r>
            </a:p>
            <a:p>
              <a:r>
                <a:rPr lang="en-US" sz="1600" b="1" dirty="0"/>
                <a:t>Revival</a:t>
              </a:r>
            </a:p>
          </p:txBody>
        </p:sp>
        <p:sp>
          <p:nvSpPr>
            <p:cNvPr id="10254" name="_s1038"/>
            <p:cNvSpPr>
              <a:spLocks noChangeArrowheads="1"/>
            </p:cNvSpPr>
            <p:nvPr/>
          </p:nvSpPr>
          <p:spPr bwMode="auto">
            <a:xfrm>
              <a:off x="2519" y="1793"/>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dirty="0"/>
                <a:t>Practice</a:t>
              </a:r>
            </a:p>
            <a:p>
              <a:r>
                <a:rPr lang="en-US" sz="1600" b="1" dirty="0"/>
                <a:t>Creation</a:t>
              </a:r>
            </a:p>
            <a:p>
              <a:r>
                <a:rPr lang="en-US" sz="1600" b="1" dirty="0"/>
                <a:t>Maintaining</a:t>
              </a:r>
            </a:p>
            <a:p>
              <a:r>
                <a:rPr lang="en-US" sz="1600" b="1" dirty="0"/>
                <a:t>Transmission</a:t>
              </a:r>
            </a:p>
          </p:txBody>
        </p:sp>
        <p:cxnSp>
          <p:nvCxnSpPr>
            <p:cNvPr id="10255" name="AutoShape 15"/>
            <p:cNvCxnSpPr>
              <a:cxnSpLocks noChangeShapeType="1"/>
              <a:stCxn id="10247" idx="4"/>
              <a:endCxn id="10249" idx="4"/>
            </p:cNvCxnSpPr>
            <p:nvPr/>
          </p:nvCxnSpPr>
          <p:spPr bwMode="auto">
            <a:xfrm rot="16200000" flipH="1">
              <a:off x="2858" y="2697"/>
              <a:ext cx="1" cy="1199"/>
            </a:xfrm>
            <a:prstGeom prst="curvedConnector3">
              <a:avLst>
                <a:gd name="adj1" fmla="val 9679721"/>
              </a:avLst>
            </a:prstGeom>
            <a:noFill/>
            <a:ln w="63500">
              <a:solidFill>
                <a:schemeClr val="tx1"/>
              </a:solidFill>
              <a:round/>
              <a:headEnd type="stealth" w="lg" len="lg"/>
              <a:tailEnd type="stealth" w="lg" len="lg"/>
            </a:ln>
          </p:spPr>
        </p:cxnSp>
        <p:cxnSp>
          <p:nvCxnSpPr>
            <p:cNvPr id="10256" name="AutoShape 16"/>
            <p:cNvCxnSpPr>
              <a:cxnSpLocks noChangeShapeType="1"/>
              <a:stCxn id="10251" idx="5"/>
              <a:endCxn id="10249" idx="6"/>
            </p:cNvCxnSpPr>
            <p:nvPr/>
          </p:nvCxnSpPr>
          <p:spPr bwMode="auto">
            <a:xfrm rot="5400000">
              <a:off x="3483" y="2371"/>
              <a:ext cx="900" cy="271"/>
            </a:xfrm>
            <a:prstGeom prst="curvedConnector2">
              <a:avLst/>
            </a:prstGeom>
            <a:noFill/>
            <a:ln w="63500">
              <a:solidFill>
                <a:schemeClr val="tx1"/>
              </a:solidFill>
              <a:round/>
              <a:headEnd type="stealth" w="lg" len="lg"/>
              <a:tailEnd type="stealth" w="lg" len="lg"/>
            </a:ln>
          </p:spPr>
        </p:cxnSp>
        <p:cxnSp>
          <p:nvCxnSpPr>
            <p:cNvPr id="10257" name="AutoShape 17"/>
            <p:cNvCxnSpPr>
              <a:cxnSpLocks noChangeShapeType="1"/>
              <a:stCxn id="10251" idx="7"/>
              <a:endCxn id="10253" idx="7"/>
            </p:cNvCxnSpPr>
            <p:nvPr/>
          </p:nvCxnSpPr>
          <p:spPr bwMode="auto">
            <a:xfrm rot="5400000" flipH="1">
              <a:off x="3231" y="741"/>
              <a:ext cx="705" cy="969"/>
            </a:xfrm>
            <a:prstGeom prst="curvedConnector3">
              <a:avLst>
                <a:gd name="adj1" fmla="val 104606"/>
              </a:avLst>
            </a:prstGeom>
            <a:noFill/>
            <a:ln w="63500">
              <a:solidFill>
                <a:schemeClr val="tx1"/>
              </a:solidFill>
              <a:round/>
              <a:headEnd type="stealth" w="lg" len="lg"/>
              <a:tailEnd type="stealth" w="lg" len="lg"/>
            </a:ln>
          </p:spPr>
        </p:cxnSp>
        <p:cxnSp>
          <p:nvCxnSpPr>
            <p:cNvPr id="10258" name="AutoShape 18"/>
            <p:cNvCxnSpPr>
              <a:cxnSpLocks noChangeShapeType="1"/>
              <a:stCxn id="10253" idx="1"/>
              <a:endCxn id="10245" idx="1"/>
            </p:cNvCxnSpPr>
            <p:nvPr/>
          </p:nvCxnSpPr>
          <p:spPr bwMode="auto">
            <a:xfrm rot="-5400000" flipH="1" flipV="1">
              <a:off x="1782" y="740"/>
              <a:ext cx="703" cy="969"/>
            </a:xfrm>
            <a:prstGeom prst="curvedConnector3">
              <a:avLst>
                <a:gd name="adj1" fmla="val -1120"/>
              </a:avLst>
            </a:prstGeom>
            <a:noFill/>
            <a:ln w="63500">
              <a:solidFill>
                <a:schemeClr val="tx1"/>
              </a:solidFill>
              <a:round/>
              <a:headEnd type="stealth" w="lg" len="lg"/>
              <a:tailEnd type="stealth" w="lg" len="lg"/>
            </a:ln>
          </p:spPr>
        </p:cxnSp>
        <p:cxnSp>
          <p:nvCxnSpPr>
            <p:cNvPr id="10259" name="AutoShape 19"/>
            <p:cNvCxnSpPr>
              <a:cxnSpLocks noChangeShapeType="1"/>
              <a:stCxn id="10245" idx="3"/>
              <a:endCxn id="10247" idx="2"/>
            </p:cNvCxnSpPr>
            <p:nvPr/>
          </p:nvCxnSpPr>
          <p:spPr bwMode="auto">
            <a:xfrm rot="16200000" flipH="1">
              <a:off x="1335" y="2371"/>
              <a:ext cx="900" cy="271"/>
            </a:xfrm>
            <a:prstGeom prst="curvedConnector2">
              <a:avLst/>
            </a:prstGeom>
            <a:noFill/>
            <a:ln w="63500">
              <a:solidFill>
                <a:schemeClr val="tx1"/>
              </a:solidFill>
              <a:round/>
              <a:headEnd type="stealth" w="lg" len="lg"/>
              <a:tailEnd type="stealth" w="lg" len="lg"/>
            </a:ln>
          </p:spPr>
        </p:cxnSp>
      </p:grpSp>
      <p:sp>
        <p:nvSpPr>
          <p:cNvPr id="10243" name="Rectangle 20"/>
          <p:cNvSpPr>
            <a:spLocks noChangeArrowheads="1"/>
          </p:cNvSpPr>
          <p:nvPr/>
        </p:nvSpPr>
        <p:spPr bwMode="auto">
          <a:xfrm>
            <a:off x="755650" y="-100013"/>
            <a:ext cx="7688263" cy="1136651"/>
          </a:xfrm>
          <a:prstGeom prst="rect">
            <a:avLst/>
          </a:prstGeom>
          <a:noFill/>
          <a:ln w="9525">
            <a:noFill/>
            <a:miter lim="800000"/>
            <a:headEnd/>
            <a:tailEnd/>
          </a:ln>
        </p:spPr>
        <p:txBody>
          <a:bodyPr lIns="60955" tIns="30478" rIns="60955" bIns="30478" anchor="ctr"/>
          <a:lstStyle/>
          <a:p>
            <a:r>
              <a:rPr lang="en-US" sz="3600" b="1"/>
              <a:t>Safeguarding Intangible Heritage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2391</TotalTime>
  <Words>1423</Words>
  <Application>Microsoft Office PowerPoint</Application>
  <PresentationFormat>On-screen Show (4:3)</PresentationFormat>
  <Paragraphs>124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Theme1</vt:lpstr>
      <vt:lpstr>PowerPoint Presentation</vt:lpstr>
      <vt:lpstr>Intangible Heritage  Convention </vt:lpstr>
      <vt:lpstr>Safeguarding at  the national level</vt:lpstr>
      <vt:lpstr>Safeguarding at  the national level</vt:lpstr>
      <vt:lpstr>Safeguarding at  the national level</vt:lpstr>
      <vt:lpstr>Safeguarding at  the national level</vt:lpstr>
      <vt:lpstr>Safeguarding at  the national level</vt:lpstr>
      <vt:lpstr>Safeguarding at  the national level</vt:lpstr>
      <vt:lpstr>PowerPoint Presentation</vt:lpstr>
      <vt:lpstr>Safeguarding  measures</vt:lpstr>
      <vt:lpstr>Safeguarding  measures</vt:lpstr>
      <vt:lpstr>Safeguarding  measures</vt:lpstr>
      <vt:lpstr>Safeguarding  measures</vt:lpstr>
      <vt:lpstr>Safeguarding  measures</vt:lpstr>
      <vt:lpstr>Safeguarding  measures</vt:lpstr>
      <vt:lpstr>Safeguarding  measures</vt:lpstr>
      <vt:lpstr>Safeguarding  measures</vt:lpstr>
      <vt:lpstr>Safeguarding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Frank Proschan</dc:creator>
  <cp:lastModifiedBy>CLT/CIH/ITH-F.Proschan</cp:lastModifiedBy>
  <cp:revision>141</cp:revision>
  <dcterms:created xsi:type="dcterms:W3CDTF">2005-02-22T14:41:20Z</dcterms:created>
  <dcterms:modified xsi:type="dcterms:W3CDTF">2011-01-01T18:30:24Z</dcterms:modified>
</cp:coreProperties>
</file>